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9144000"/>
  <p:notesSz cx="6858000" cy="9144000"/>
  <p:embeddedFontLst>
    <p:embeddedFont>
      <p:font typeface="Roboto Medium"/>
      <p:regular r:id="rId40"/>
      <p:bold r:id="rId41"/>
      <p:italic r:id="rId42"/>
      <p:boldItalic r:id="rId43"/>
    </p:embeddedFont>
    <p:embeddedFont>
      <p:font typeface="Roboto"/>
      <p:regular r:id="rId44"/>
      <p:bold r:id="rId45"/>
      <p:italic r:id="rId46"/>
      <p:boldItalic r:id="rId47"/>
    </p:embeddedFont>
    <p:embeddedFont>
      <p:font typeface="Arimo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edium-regular.fntdata"/><Relationship Id="rId42" Type="http://schemas.openxmlformats.org/officeDocument/2006/relationships/font" Target="fonts/RobotoMedium-italic.fntdata"/><Relationship Id="rId41" Type="http://schemas.openxmlformats.org/officeDocument/2006/relationships/font" Target="fonts/RobotoMedium-bold.fntdata"/><Relationship Id="rId44" Type="http://schemas.openxmlformats.org/officeDocument/2006/relationships/font" Target="fonts/Roboto-regular.fntdata"/><Relationship Id="rId43" Type="http://schemas.openxmlformats.org/officeDocument/2006/relationships/font" Target="fonts/RobotoMedium-boldItalic.fntdata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Arimo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Arim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rimo-boldItalic.fntdata"/><Relationship Id="rId50" Type="http://schemas.openxmlformats.org/officeDocument/2006/relationships/font" Target="fonts/Arim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7299405800_2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7299405800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7299405800_2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7299405800_2_6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7299405800_2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7299405800_2_6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7299405800_2_6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7299405800_2_6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7299405800_2_6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7299405800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729940580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18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7299405800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7299405800_2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7299405800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17299405800_2_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7299405800_2_6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7299405800_2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7299405800_2_6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7299405800_2_6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7299405800_2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7299405800_2_6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84b88cebc3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84b88cebc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184b88cebc3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84b88cebc3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84b88ceb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84b88cebc3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8b0b186b76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8b0b186b7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8b0b186b76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84b88cebc3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84b88cebc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184b88cebc3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84b88cebc3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84b88cebc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84b88cebc3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84b88cebc3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84b88cebc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84b88cebc3_0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7462e3d4d3_1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7462e3d4d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7462e3d4d3_1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7299405800_2_6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7299405800_2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17299405800_2_6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299405800_2_6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7299405800_2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" name="Google Shape;143;g17299405800_2_6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C:\Users\IVY\Desktop\new-02.jpg"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319" y="6225"/>
            <a:ext cx="9381267" cy="70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C:\Users\IVY\Desktop\new-03.jpg"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634" y="0"/>
            <a:ext cx="9160634" cy="6957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b="1" lang="zh-TW">
                <a:latin typeface="DFKai-SB"/>
                <a:ea typeface="DFKai-SB"/>
                <a:cs typeface="DFKai-SB"/>
                <a:sym typeface="DFKai-SB"/>
              </a:rPr>
              <a:t>蒙恬科技法人說明會</a:t>
            </a:r>
            <a:endParaRPr b="1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1371600" y="3886200"/>
            <a:ext cx="6400800" cy="1270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董事長蔡義泰博士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>
                <a:solidFill>
                  <a:schemeClr val="dk1"/>
                </a:solidFill>
              </a:rPr>
              <a:t>                                              </a:t>
            </a:r>
            <a:r>
              <a:rPr lang="zh-TW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2022.11.</a:t>
            </a:r>
            <a:r>
              <a:rPr lang="zh-TW">
                <a:solidFill>
                  <a:schemeClr val="dk1"/>
                </a:solidFill>
              </a:rPr>
              <a:t>18</a:t>
            </a:r>
            <a:r>
              <a:rPr lang="zh-TW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二、</a:t>
            </a:r>
            <a:r>
              <a:rPr lang="zh-TW"/>
              <a:t>業務</a:t>
            </a:r>
            <a:r>
              <a:rPr lang="zh-TW"/>
              <a:t>內容</a:t>
            </a:r>
            <a:endParaRPr/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467544" y="150461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2800"/>
              <a:t> </a:t>
            </a:r>
            <a:r>
              <a:rPr lang="zh-TW" sz="2800">
                <a:latin typeface="Arimo"/>
                <a:ea typeface="Arimo"/>
                <a:cs typeface="Arimo"/>
                <a:sym typeface="Arimo"/>
              </a:rPr>
              <a:t>Asteroom 3D</a:t>
            </a:r>
            <a:r>
              <a:rPr lang="zh-TW" sz="2800"/>
              <a:t>實境導覽</a:t>
            </a:r>
            <a:r>
              <a:rPr lang="zh-TW"/>
              <a:t> – DIY 方案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2600"/>
              <a:t>目標客群：房仲與房屋攝影師</a:t>
            </a:r>
            <a:endParaRPr sz="2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2600"/>
              <a:t>功用：讓用戶透過自己的手機搭配Asteroom拍攝套件拍攝並上傳360照片到Asteroom雲端系統，就能生成360度環景實境導覽。</a:t>
            </a:r>
            <a:endParaRPr sz="2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2600"/>
              <a:t>技術：Asteroom </a:t>
            </a:r>
            <a:r>
              <a:rPr lang="zh-TW" sz="2600"/>
              <a:t>全景拼接與</a:t>
            </a:r>
            <a:r>
              <a:rPr lang="zh-TW" sz="2600"/>
              <a:t>AI技術，提供 3D 立體格局和 2D 平面圖製作服務，讓買家能直接線上操作與互動了解房屋格局及相對位置。</a:t>
            </a: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Asteroom DIY </a:t>
            </a:r>
            <a:r>
              <a:rPr lang="zh-TW"/>
              <a:t>說明</a:t>
            </a:r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207225" y="1894575"/>
            <a:ext cx="1460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步驟 1 </a:t>
            </a:r>
            <a:endParaRPr sz="1700"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51750"/>
            <a:ext cx="1513950" cy="212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950" y="3251738"/>
            <a:ext cx="2878275" cy="27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0400" y="3510674"/>
            <a:ext cx="2516401" cy="250085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207225" y="2340975"/>
            <a:ext cx="251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購買Asteroom 拍攝套組 </a:t>
            </a:r>
            <a:endParaRPr sz="1600"/>
          </a:p>
        </p:txBody>
      </p:sp>
      <p:sp>
        <p:nvSpPr>
          <p:cNvPr id="176" name="Google Shape;176;p23"/>
          <p:cNvSpPr txBox="1"/>
          <p:nvPr/>
        </p:nvSpPr>
        <p:spPr>
          <a:xfrm>
            <a:off x="1124925" y="4371350"/>
            <a:ext cx="1460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每套包含: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三腳架*1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魚眼鏡頭*1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藍芽旋轉台*1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手機殼*1</a:t>
            </a:r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2992950" y="1894575"/>
            <a:ext cx="1460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步驟 2 </a:t>
            </a:r>
            <a:endParaRPr sz="1700"/>
          </a:p>
        </p:txBody>
      </p:sp>
      <p:sp>
        <p:nvSpPr>
          <p:cNvPr id="178" name="Google Shape;178;p23"/>
          <p:cNvSpPr txBox="1"/>
          <p:nvPr/>
        </p:nvSpPr>
        <p:spPr>
          <a:xfrm>
            <a:off x="2992950" y="2340975"/>
            <a:ext cx="251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使用Asteroom App拍攝每一間房間的全景圖</a:t>
            </a:r>
            <a:endParaRPr sz="1600"/>
          </a:p>
        </p:txBody>
      </p:sp>
      <p:sp>
        <p:nvSpPr>
          <p:cNvPr id="179" name="Google Shape;179;p23"/>
          <p:cNvSpPr txBox="1"/>
          <p:nvPr/>
        </p:nvSpPr>
        <p:spPr>
          <a:xfrm>
            <a:off x="6160475" y="1894575"/>
            <a:ext cx="1460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步驟 3 </a:t>
            </a:r>
            <a:endParaRPr sz="1700"/>
          </a:p>
        </p:txBody>
      </p:sp>
      <p:sp>
        <p:nvSpPr>
          <p:cNvPr id="180" name="Google Shape;180;p23"/>
          <p:cNvSpPr txBox="1"/>
          <p:nvPr/>
        </p:nvSpPr>
        <p:spPr>
          <a:xfrm>
            <a:off x="6160475" y="2340975"/>
            <a:ext cx="2516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透過APP上傳全景圖，並訂購3D立體模型屋和2D平面圖，可在</a:t>
            </a:r>
            <a:r>
              <a:rPr lang="zh-TW" sz="1600">
                <a:solidFill>
                  <a:schemeClr val="dk1"/>
                </a:solidFill>
              </a:rPr>
              <a:t>24小時內收到。</a:t>
            </a:r>
            <a:endParaRPr sz="1600"/>
          </a:p>
        </p:txBody>
      </p:sp>
      <p:sp>
        <p:nvSpPr>
          <p:cNvPr id="181" name="Google Shape;181;p23"/>
          <p:cNvSpPr/>
          <p:nvPr/>
        </p:nvSpPr>
        <p:spPr>
          <a:xfrm>
            <a:off x="2437300" y="4006250"/>
            <a:ext cx="2862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E65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5772550" y="4006250"/>
            <a:ext cx="2862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E65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Asteroom AI技術</a:t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200" y="2252150"/>
            <a:ext cx="3163925" cy="15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6450" y="2107575"/>
            <a:ext cx="3040074" cy="15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4101" y="2035575"/>
            <a:ext cx="3264175" cy="309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8825" y="4194075"/>
            <a:ext cx="3213300" cy="215310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1006900" y="1351900"/>
            <a:ext cx="544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運用AI技術將2D全景圖重建為3D格局</a:t>
            </a:r>
            <a:endParaRPr sz="2000"/>
          </a:p>
        </p:txBody>
      </p:sp>
      <p:sp>
        <p:nvSpPr>
          <p:cNvPr id="194" name="Google Shape;194;p24"/>
          <p:cNvSpPr/>
          <p:nvPr/>
        </p:nvSpPr>
        <p:spPr>
          <a:xfrm>
            <a:off x="4817338" y="3316625"/>
            <a:ext cx="2862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E65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/>
          <p:nvPr/>
        </p:nvSpPr>
        <p:spPr>
          <a:xfrm rot="5400000">
            <a:off x="10173605" y="1091847"/>
            <a:ext cx="286200" cy="36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E65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5013013" y="5071950"/>
            <a:ext cx="365400" cy="40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E65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1145950" y="1851313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1. AI </a:t>
            </a:r>
            <a:r>
              <a:rPr lang="zh-TW"/>
              <a:t>偵測牆角</a:t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5190180" y="1906400"/>
            <a:ext cx="185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</a:t>
            </a:r>
            <a:r>
              <a:rPr lang="zh-TW"/>
              <a:t>. </a:t>
            </a:r>
            <a:r>
              <a:rPr lang="zh-TW"/>
              <a:t>全景圖轉成3D</a:t>
            </a:r>
            <a:endParaRPr/>
          </a:p>
        </p:txBody>
      </p:sp>
      <p:sp>
        <p:nvSpPr>
          <p:cNvPr id="199" name="Google Shape;199;p24"/>
          <p:cNvSpPr txBox="1"/>
          <p:nvPr/>
        </p:nvSpPr>
        <p:spPr>
          <a:xfrm>
            <a:off x="1145950" y="3881075"/>
            <a:ext cx="179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</a:t>
            </a:r>
            <a:r>
              <a:rPr lang="zh-TW"/>
              <a:t>. </a:t>
            </a:r>
            <a:r>
              <a:rPr lang="zh-TW"/>
              <a:t>完成</a:t>
            </a:r>
            <a:r>
              <a:rPr lang="zh-TW"/>
              <a:t>3D</a:t>
            </a:r>
            <a:r>
              <a:rPr lang="zh-TW"/>
              <a:t>立體格局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4500"/>
              <a:t>二、</a:t>
            </a:r>
            <a:r>
              <a:rPr lang="zh-TW" sz="4500"/>
              <a:t>業務</a:t>
            </a:r>
            <a:r>
              <a:rPr lang="zh-TW" sz="4500"/>
              <a:t>內容</a:t>
            </a:r>
            <a:endParaRPr sz="4500"/>
          </a:p>
        </p:txBody>
      </p:sp>
      <p:sp>
        <p:nvSpPr>
          <p:cNvPr id="205" name="Google Shape;205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318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zh-TW" sz="2800">
                <a:latin typeface="Arimo"/>
                <a:ea typeface="Arimo"/>
                <a:cs typeface="Arimo"/>
                <a:sym typeface="Arimo"/>
              </a:rPr>
              <a:t>Asteroom 3D</a:t>
            </a:r>
            <a:r>
              <a:rPr lang="zh-TW" sz="2800"/>
              <a:t>實境導覽</a:t>
            </a:r>
            <a:r>
              <a:rPr lang="zh-TW"/>
              <a:t> –</a:t>
            </a:r>
            <a:r>
              <a:rPr lang="zh-TW"/>
              <a:t>攝影師媒合方案</a:t>
            </a:r>
            <a:endParaRPr/>
          </a:p>
          <a:p>
            <a:pPr indent="-374650" lvl="1" marL="74295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zh-TW"/>
              <a:t>目標客群：房仲經紀商</a:t>
            </a:r>
            <a:endParaRPr/>
          </a:p>
          <a:p>
            <a:pPr indent="-374650" lvl="1" marL="74295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zh-TW"/>
              <a:t>功用：協助經紀商整合數位工具並提升行銷效率，達到更好的銷售率和留才。</a:t>
            </a:r>
            <a:endParaRPr/>
          </a:p>
          <a:p>
            <a:pPr indent="-374650" lvl="1" marL="74295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zh-TW"/>
              <a:t>優勢：Asteroom 協助媒合當地專業的房屋攝影師，拍攝專業的照片和3D 立體實境導覽拍攝，也可以選購空拍和影片。同時也能協助系統整合。</a:t>
            </a:r>
            <a:endParaRPr/>
          </a:p>
          <a:p>
            <a:pPr indent="-374650" lvl="1" marL="74295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zh-TW"/>
              <a:t>主要客戶：</a:t>
            </a:r>
            <a:endParaRPr/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03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972" y="5201150"/>
            <a:ext cx="1458675" cy="9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2075" y="5201150"/>
            <a:ext cx="1984839" cy="9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7350" y="5336350"/>
            <a:ext cx="1506625" cy="6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3475" y="5110171"/>
            <a:ext cx="1506625" cy="88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4500"/>
              <a:t>二、</a:t>
            </a:r>
            <a:r>
              <a:rPr lang="zh-TW" sz="4500"/>
              <a:t>業務</a:t>
            </a:r>
            <a:r>
              <a:rPr lang="zh-TW" sz="4500"/>
              <a:t>內容</a:t>
            </a:r>
            <a:endParaRPr sz="4500"/>
          </a:p>
        </p:txBody>
      </p:sp>
      <p:sp>
        <p:nvSpPr>
          <p:cNvPr id="215" name="Google Shape;215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3180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zh-TW" sz="2800">
                <a:latin typeface="Arimo"/>
                <a:ea typeface="Arimo"/>
                <a:cs typeface="Arimo"/>
                <a:sym typeface="Arimo"/>
              </a:rPr>
              <a:t>Asteroom 3D</a:t>
            </a:r>
            <a:r>
              <a:rPr lang="zh-TW" sz="2800"/>
              <a:t>實境導覽</a:t>
            </a:r>
            <a:r>
              <a:rPr lang="zh-TW"/>
              <a:t> –</a:t>
            </a:r>
            <a:r>
              <a:rPr lang="zh-TW"/>
              <a:t>鑑價服務</a:t>
            </a:r>
            <a:endParaRPr/>
          </a:p>
          <a:p>
            <a:pPr indent="-36195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zh-TW" sz="2600"/>
              <a:t>目標客群：房利美(Fannie Mae)、房地美(Freddie Mac)、鑑價管理公司</a:t>
            </a:r>
            <a:endParaRPr sz="2600"/>
          </a:p>
          <a:p>
            <a:pPr indent="-36195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zh-TW" sz="2600"/>
              <a:t>功用：協助美國房地美、房利美推廣鑑價現代化，運用3D 實境導覽提高貸款鑑價的速度。</a:t>
            </a:r>
            <a:endParaRPr sz="2600"/>
          </a:p>
          <a:p>
            <a:pPr indent="-36195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zh-TW" sz="2600"/>
              <a:t>優勢：運用遍布全美的DIY方案使用者，超過5,000名，媒合鑑價拍攝3D</a:t>
            </a:r>
            <a:r>
              <a:rPr lang="zh-TW" sz="2600"/>
              <a:t>實境</a:t>
            </a:r>
            <a:r>
              <a:rPr lang="zh-TW" sz="2600"/>
              <a:t>導覽的需求。</a:t>
            </a:r>
            <a:endParaRPr sz="2600"/>
          </a:p>
          <a:p>
            <a:pPr indent="-361950" lvl="1" marL="74295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zh-TW" sz="2600"/>
              <a:t>主要客戶：Opteon, Solidifi, IVG, Appraisal Nation</a:t>
            </a:r>
            <a:endParaRPr sz="2600"/>
          </a:p>
          <a:p>
            <a: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475" y="5308098"/>
            <a:ext cx="1600800" cy="52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4551" y="5093900"/>
            <a:ext cx="1266225" cy="9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5049" y="5308111"/>
            <a:ext cx="1783250" cy="6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1919" y="5262775"/>
            <a:ext cx="1721350" cy="7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Asteroom </a:t>
            </a:r>
            <a:r>
              <a:rPr lang="zh-TW"/>
              <a:t>鑑價優勢</a:t>
            </a:r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25" y="2970150"/>
            <a:ext cx="1835426" cy="179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2125" y="2999732"/>
            <a:ext cx="3337850" cy="19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1450" y="2834725"/>
            <a:ext cx="2179974" cy="2404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/>
          <p:nvPr/>
        </p:nvSpPr>
        <p:spPr>
          <a:xfrm>
            <a:off x="241225" y="4888100"/>
            <a:ext cx="248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房仲會員拍攝3D 實境導覽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回答30個問題</a:t>
            </a:r>
            <a:endParaRPr/>
          </a:p>
        </p:txBody>
      </p:sp>
      <p:sp>
        <p:nvSpPr>
          <p:cNvPr id="230" name="Google Shape;230;p27"/>
          <p:cNvSpPr txBox="1"/>
          <p:nvPr/>
        </p:nvSpPr>
        <p:spPr>
          <a:xfrm>
            <a:off x="365125" y="1958075"/>
            <a:ext cx="2487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1.</a:t>
            </a:r>
            <a:r>
              <a:rPr lang="zh-TW" sz="1600"/>
              <a:t>使用Asteroom App製作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2. 比傳統鑑價省50%時間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3. 訓練期短</a:t>
            </a:r>
            <a:endParaRPr sz="1600"/>
          </a:p>
        </p:txBody>
      </p:sp>
      <p:sp>
        <p:nvSpPr>
          <p:cNvPr id="231" name="Google Shape;231;p27"/>
          <p:cNvSpPr txBox="1"/>
          <p:nvPr/>
        </p:nvSpPr>
        <p:spPr>
          <a:xfrm>
            <a:off x="3276050" y="1973825"/>
            <a:ext cx="1835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4.</a:t>
            </a:r>
            <a:r>
              <a:rPr lang="zh-TW" sz="1600"/>
              <a:t>精準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5.可規模化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6.具成本效益</a:t>
            </a:r>
            <a:endParaRPr sz="1600"/>
          </a:p>
        </p:txBody>
      </p:sp>
      <p:sp>
        <p:nvSpPr>
          <p:cNvPr id="232" name="Google Shape;232;p27"/>
          <p:cNvSpPr txBox="1"/>
          <p:nvPr/>
        </p:nvSpPr>
        <p:spPr>
          <a:xfrm>
            <a:off x="6640925" y="2081225"/>
            <a:ext cx="183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7.</a:t>
            </a:r>
            <a:r>
              <a:rPr lang="zh-TW" sz="1600"/>
              <a:t>完整的房屋報告提供給鑑價師</a:t>
            </a:r>
            <a:endParaRPr sz="1800"/>
          </a:p>
        </p:txBody>
      </p:sp>
      <p:sp>
        <p:nvSpPr>
          <p:cNvPr id="233" name="Google Shape;233;p27"/>
          <p:cNvSpPr txBox="1"/>
          <p:nvPr/>
        </p:nvSpPr>
        <p:spPr>
          <a:xfrm>
            <a:off x="2952050" y="5020175"/>
            <a:ext cx="272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Asteroom </a:t>
            </a:r>
            <a:r>
              <a:rPr lang="zh-TW"/>
              <a:t>品管小組使用專用Web編輯器查核</a:t>
            </a:r>
            <a:endParaRPr/>
          </a:p>
        </p:txBody>
      </p:sp>
      <p:sp>
        <p:nvSpPr>
          <p:cNvPr id="234" name="Google Shape;234;p27"/>
          <p:cNvSpPr txBox="1"/>
          <p:nvPr/>
        </p:nvSpPr>
        <p:spPr>
          <a:xfrm>
            <a:off x="6601450" y="5239700"/>
            <a:ext cx="213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包含 </a:t>
            </a:r>
            <a:r>
              <a:rPr lang="zh-TW"/>
              <a:t>3D</a:t>
            </a:r>
            <a:r>
              <a:rPr lang="zh-TW"/>
              <a:t>實境導覽和可居住面積計算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鑑價服務涵蓋92%的美國國土</a:t>
            </a:r>
            <a:endParaRPr/>
          </a:p>
        </p:txBody>
      </p:sp>
      <p:sp>
        <p:nvSpPr>
          <p:cNvPr id="240" name="Google Shape;240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\\10.10.9.3\Departments\Asteroom\Marketing\1.行銷素材\3. Photo\產品圖\Asteroom Appraisal Coverage.png" id="241" name="Google Shape;2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268760"/>
            <a:ext cx="8875674" cy="486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4500"/>
              <a:t>二、</a:t>
            </a:r>
            <a:r>
              <a:rPr lang="zh-TW" sz="4500"/>
              <a:t>業務</a:t>
            </a:r>
            <a:r>
              <a:rPr lang="zh-TW" sz="4500"/>
              <a:t>內容</a:t>
            </a:r>
            <a:endParaRPr sz="4500"/>
          </a:p>
        </p:txBody>
      </p:sp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zh-TW"/>
              <a:t>雲端諮詢 - 逍遙心理線上諮詢平台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zh-TW"/>
              <a:t>目標客群：</a:t>
            </a:r>
            <a:r>
              <a:rPr lang="zh-TW"/>
              <a:t>心理</a:t>
            </a:r>
            <a:r>
              <a:rPr lang="zh-TW"/>
              <a:t>諮</a:t>
            </a:r>
            <a:r>
              <a:rPr lang="zh-TW"/>
              <a:t>詢</a:t>
            </a:r>
            <a:r>
              <a:rPr lang="zh-TW"/>
              <a:t>需求者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zh-TW"/>
              <a:t>功用：以心理學理論為基礎，將諮詢主題系統化，提供一對一主題諮詢與優秀適配的心理師。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zh-TW"/>
              <a:t>優勢：整合線上預約、付款及WebRTC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4500"/>
              <a:t>二、</a:t>
            </a:r>
            <a:r>
              <a:rPr lang="zh-TW" sz="4500"/>
              <a:t>業務</a:t>
            </a:r>
            <a:r>
              <a:rPr lang="zh-TW" sz="4500"/>
              <a:t>內容</a:t>
            </a:r>
            <a:endParaRPr sz="4500"/>
          </a:p>
        </p:txBody>
      </p:sp>
      <p:sp>
        <p:nvSpPr>
          <p:cNvPr id="253" name="Google Shape;253;p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教育雲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目標客群：</a:t>
            </a:r>
            <a:r>
              <a:rPr lang="zh-TW"/>
              <a:t>語言學習、閱讀障礙、資料輸入、線上學習、遠距教學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功用：掃描後發音、即時翻譯、口譯、PDF手寫筆跡協作、螢幕上註解、雲端白板</a:t>
            </a:r>
            <a:endParaRPr sz="2400"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SzPts val="1800"/>
              <a:buChar char="○"/>
            </a:pPr>
            <a:r>
              <a:rPr lang="zh-TW"/>
              <a:t>優勢：整合硬體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</a:pPr>
            <a:r>
              <a:rPr lang="zh-TW"/>
              <a:t>蒙恬掃譯筆系列：掃描後發音、即時翻譯、資料輸入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SzPts val="1800"/>
              <a:buChar char="■"/>
            </a:pPr>
            <a:r>
              <a:rPr lang="zh-TW"/>
              <a:t>蒙恬可視隨寫板：螢幕註解、雲端白板、手寫筆跡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500"/>
              <a:t>二、業務內容</a:t>
            </a:r>
            <a:endParaRPr/>
          </a:p>
        </p:txBody>
      </p:sp>
      <p:sp>
        <p:nvSpPr>
          <p:cNvPr id="260" name="Google Shape;260;p3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814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zh-TW"/>
              <a:t>BreezySign好好簽</a:t>
            </a:r>
            <a:endParaRPr/>
          </a:p>
          <a:p>
            <a:pPr indent="-299085" lvl="1" marL="742950" rtl="0" algn="l">
              <a:spcBef>
                <a:spcPts val="518"/>
              </a:spcBef>
              <a:spcAft>
                <a:spcPts val="0"/>
              </a:spcAft>
              <a:buSzPts val="2800"/>
              <a:buChar char="○"/>
            </a:pPr>
            <a:r>
              <a:rPr lang="zh-TW"/>
              <a:t>目標客群：中小企業</a:t>
            </a:r>
            <a:endParaRPr/>
          </a:p>
          <a:p>
            <a:pPr indent="-299085" lvl="1" marL="742950" rtl="0" algn="l">
              <a:spcBef>
                <a:spcPts val="518"/>
              </a:spcBef>
              <a:spcAft>
                <a:spcPts val="0"/>
              </a:spcAft>
              <a:buSzPts val="2800"/>
              <a:buChar char="○"/>
            </a:pPr>
            <a:r>
              <a:rPr lang="zh-TW"/>
              <a:t>功用：線上簽名、無紙簽名、線上用印、數位簽章、AATL</a:t>
            </a:r>
            <a:endParaRPr/>
          </a:p>
          <a:p>
            <a:pPr indent="-299085" lvl="1" marL="742950" rtl="0" algn="l">
              <a:spcBef>
                <a:spcPts val="518"/>
              </a:spcBef>
              <a:spcAft>
                <a:spcPts val="0"/>
              </a:spcAft>
              <a:buSzPts val="2800"/>
              <a:buChar char="○"/>
            </a:pPr>
            <a:r>
              <a:rPr lang="zh-TW"/>
              <a:t>優勢：整合電子簽名板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簡報大綱</a:t>
            </a:r>
            <a:endParaRPr/>
          </a:p>
        </p:txBody>
      </p:sp>
      <p:grpSp>
        <p:nvGrpSpPr>
          <p:cNvPr id="98" name="Google Shape;98;p14"/>
          <p:cNvGrpSpPr/>
          <p:nvPr/>
        </p:nvGrpSpPr>
        <p:grpSpPr>
          <a:xfrm>
            <a:off x="457211" y="1661886"/>
            <a:ext cx="7890532" cy="878772"/>
            <a:chOff x="444182" y="438789"/>
            <a:chExt cx="7567404" cy="731700"/>
          </a:xfrm>
        </p:grpSpPr>
        <p:sp>
          <p:nvSpPr>
            <p:cNvPr id="99" name="Google Shape;99;p14"/>
            <p:cNvSpPr txBox="1"/>
            <p:nvPr/>
          </p:nvSpPr>
          <p:spPr>
            <a:xfrm>
              <a:off x="444182" y="488975"/>
              <a:ext cx="22710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300">
                  <a:solidFill>
                    <a:srgbClr val="0D5DD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壹</a:t>
              </a:r>
              <a:r>
                <a:rPr lang="zh-TW" sz="2300">
                  <a:solidFill>
                    <a:schemeClr val="dk2"/>
                  </a:solidFill>
                </a:rPr>
                <a:t>、</a:t>
              </a:r>
              <a:r>
                <a:rPr lang="zh-TW" sz="2300">
                  <a:solidFill>
                    <a:srgbClr val="0D5DD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公司概況</a:t>
              </a:r>
              <a:endParaRPr sz="23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2789785" y="438789"/>
              <a:ext cx="5221800" cy="731700"/>
            </a:xfrm>
            <a:prstGeom prst="rect">
              <a:avLst/>
            </a:prstGeom>
            <a:solidFill>
              <a:srgbClr val="02A0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2914389" y="523065"/>
              <a:ext cx="4765800" cy="575400"/>
            </a:xfrm>
            <a:prstGeom prst="rect">
              <a:avLst/>
            </a:prstGeom>
            <a:solidFill>
              <a:srgbClr val="02A0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TW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公司簡介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主要產品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554941" y="2723997"/>
            <a:ext cx="7414520" cy="878772"/>
            <a:chOff x="550777" y="1323150"/>
            <a:chExt cx="7099310" cy="731700"/>
          </a:xfrm>
        </p:grpSpPr>
        <p:sp>
          <p:nvSpPr>
            <p:cNvPr id="103" name="Google Shape;103;p14"/>
            <p:cNvSpPr txBox="1"/>
            <p:nvPr/>
          </p:nvSpPr>
          <p:spPr>
            <a:xfrm>
              <a:off x="550777" y="1373350"/>
              <a:ext cx="21645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300">
                  <a:solidFill>
                    <a:srgbClr val="0D5DD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貳</a:t>
              </a:r>
              <a:r>
                <a:rPr lang="zh-TW" sz="2300">
                  <a:solidFill>
                    <a:schemeClr val="dk2"/>
                  </a:solidFill>
                </a:rPr>
                <a:t>、</a:t>
              </a:r>
              <a:r>
                <a:rPr lang="zh-TW" sz="2300">
                  <a:solidFill>
                    <a:srgbClr val="0D5DD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營運概況</a:t>
              </a:r>
              <a:endParaRPr sz="23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789787" y="1323150"/>
              <a:ext cx="4860300" cy="731700"/>
            </a:xfrm>
            <a:prstGeom prst="rect">
              <a:avLst/>
            </a:prstGeom>
            <a:solidFill>
              <a:srgbClr val="02A0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/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2914387" y="1529721"/>
              <a:ext cx="4373100" cy="330600"/>
            </a:xfrm>
            <a:prstGeom prst="rect">
              <a:avLst/>
            </a:prstGeom>
            <a:solidFill>
              <a:srgbClr val="02A0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TW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業務發展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TW" sz="1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業務內容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619880" y="3782198"/>
            <a:ext cx="6970777" cy="878772"/>
            <a:chOff x="612955" y="2204250"/>
            <a:chExt cx="6674432" cy="731700"/>
          </a:xfrm>
        </p:grpSpPr>
        <p:sp>
          <p:nvSpPr>
            <p:cNvPr id="107" name="Google Shape;107;p14"/>
            <p:cNvSpPr txBox="1"/>
            <p:nvPr/>
          </p:nvSpPr>
          <p:spPr>
            <a:xfrm>
              <a:off x="612955" y="2254450"/>
              <a:ext cx="21021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300">
                  <a:solidFill>
                    <a:srgbClr val="0D5DD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參、財務概況</a:t>
              </a:r>
              <a:endParaRPr sz="2300">
                <a:solidFill>
                  <a:srgbClr val="0D5DD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2789787" y="2204250"/>
              <a:ext cx="4497600" cy="731700"/>
            </a:xfrm>
            <a:prstGeom prst="rect">
              <a:avLst/>
            </a:prstGeom>
            <a:solidFill>
              <a:srgbClr val="02A0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2914388" y="2410805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TW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經營結果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財務績效指標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619875" y="4844332"/>
            <a:ext cx="6593232" cy="878772"/>
            <a:chOff x="612950" y="3088625"/>
            <a:chExt cx="6312937" cy="731700"/>
          </a:xfrm>
        </p:grpSpPr>
        <p:sp>
          <p:nvSpPr>
            <p:cNvPr id="111" name="Google Shape;111;p14"/>
            <p:cNvSpPr txBox="1"/>
            <p:nvPr/>
          </p:nvSpPr>
          <p:spPr>
            <a:xfrm>
              <a:off x="612950" y="3138820"/>
              <a:ext cx="21021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rgbClr val="0E65F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肆、未來展望</a:t>
              </a:r>
              <a:endParaRPr sz="2400">
                <a:solidFill>
                  <a:srgbClr val="0E65F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2789787" y="3088625"/>
              <a:ext cx="4136100" cy="731700"/>
            </a:xfrm>
            <a:prstGeom prst="rect">
              <a:avLst/>
            </a:prstGeom>
            <a:solidFill>
              <a:srgbClr val="02A0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2914388" y="3295179"/>
              <a:ext cx="3849900" cy="33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zh-TW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營運策略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產品發展</a:t>
              </a:r>
              <a:endPara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/>
          <p:nvPr>
            <p:ph type="title"/>
          </p:nvPr>
        </p:nvSpPr>
        <p:spPr>
          <a:xfrm>
            <a:off x="722313" y="2067000"/>
            <a:ext cx="7772400" cy="136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參、財務概況</a:t>
            </a:r>
            <a:endParaRPr/>
          </a:p>
        </p:txBody>
      </p:sp>
      <p:sp>
        <p:nvSpPr>
          <p:cNvPr id="267" name="Google Shape;267;p32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一、營收(千元)</a:t>
            </a:r>
            <a:endParaRPr/>
          </a:p>
        </p:txBody>
      </p:sp>
      <p:pic>
        <p:nvPicPr>
          <p:cNvPr id="274" name="Google Shape;2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75" y="976870"/>
            <a:ext cx="8371026" cy="5881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/>
          <p:nvPr>
            <p:ph type="title"/>
          </p:nvPr>
        </p:nvSpPr>
        <p:spPr>
          <a:xfrm>
            <a:off x="457188" y="4768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二、產品別營收(千元)</a:t>
            </a:r>
            <a:endParaRPr/>
          </a:p>
        </p:txBody>
      </p:sp>
      <p:sp>
        <p:nvSpPr>
          <p:cNvPr id="281" name="Google Shape;281;p34"/>
          <p:cNvSpPr txBox="1"/>
          <p:nvPr/>
        </p:nvSpPr>
        <p:spPr>
          <a:xfrm>
            <a:off x="6996150" y="2072200"/>
            <a:ext cx="142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825" y="1037800"/>
            <a:ext cx="8659976" cy="578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>
            <p:ph type="title"/>
          </p:nvPr>
        </p:nvSpPr>
        <p:spPr>
          <a:xfrm>
            <a:off x="457200" y="10688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三、淨利(千元)</a:t>
            </a:r>
            <a:endParaRPr/>
          </a:p>
        </p:txBody>
      </p:sp>
      <p:pic>
        <p:nvPicPr>
          <p:cNvPr id="289" name="Google Shape;2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75" y="1116126"/>
            <a:ext cx="8853875" cy="563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四、</a:t>
            </a:r>
            <a:r>
              <a:rPr lang="zh-TW"/>
              <a:t>每股盈餘(元)</a:t>
            </a:r>
            <a:endParaRPr/>
          </a:p>
        </p:txBody>
      </p:sp>
      <p:pic>
        <p:nvPicPr>
          <p:cNvPr id="296" name="Google Shape;2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101" y="984776"/>
            <a:ext cx="8229599" cy="582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五</a:t>
            </a:r>
            <a:r>
              <a:rPr lang="zh-TW"/>
              <a:t>、股利(元)</a:t>
            </a:r>
            <a:endParaRPr/>
          </a:p>
        </p:txBody>
      </p:sp>
      <p:pic>
        <p:nvPicPr>
          <p:cNvPr id="303" name="Google Shape;303;p37"/>
          <p:cNvPicPr preferRelativeResize="0"/>
          <p:nvPr/>
        </p:nvPicPr>
        <p:blipFill rotWithShape="1">
          <a:blip r:embed="rId3">
            <a:alphaModFix/>
          </a:blip>
          <a:srcRect b="0" l="0" r="0" t="12709"/>
          <a:stretch/>
        </p:blipFill>
        <p:spPr>
          <a:xfrm>
            <a:off x="61988" y="1282801"/>
            <a:ext cx="9020024" cy="49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六</a:t>
            </a:r>
            <a:r>
              <a:rPr lang="zh-TW"/>
              <a:t>、負債比</a:t>
            </a:r>
            <a:endParaRPr/>
          </a:p>
        </p:txBody>
      </p:sp>
      <p:pic>
        <p:nvPicPr>
          <p:cNvPr id="310" name="Google Shape;3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5878"/>
            <a:ext cx="8884151" cy="5339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七</a:t>
            </a:r>
            <a:r>
              <a:rPr lang="zh-TW"/>
              <a:t>、每股淨值(元)</a:t>
            </a:r>
            <a:endParaRPr/>
          </a:p>
        </p:txBody>
      </p:sp>
      <p:pic>
        <p:nvPicPr>
          <p:cNvPr id="317" name="Google Shape;3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00" y="1155603"/>
            <a:ext cx="8884175" cy="533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/>
          <p:nvPr>
            <p:ph type="title"/>
          </p:nvPr>
        </p:nvSpPr>
        <p:spPr>
          <a:xfrm>
            <a:off x="683568" y="213285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TW"/>
              <a:t>肆、</a:t>
            </a:r>
            <a:r>
              <a:rPr lang="zh-TW"/>
              <a:t>未來展望</a:t>
            </a:r>
            <a:endParaRPr/>
          </a:p>
        </p:txBody>
      </p:sp>
      <p:sp>
        <p:nvSpPr>
          <p:cNvPr id="323" name="Google Shape;323;p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一、營運策略</a:t>
            </a:r>
            <a:endParaRPr/>
          </a:p>
        </p:txBody>
      </p:sp>
      <p:sp>
        <p:nvSpPr>
          <p:cNvPr id="330" name="Google Shape;330;p4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814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zh-TW"/>
              <a:t>以銷售硬體來累積軟體服務的用戶</a:t>
            </a:r>
            <a:endParaRPr/>
          </a:p>
          <a:p>
            <a:pPr indent="-358140" lvl="0" marL="3429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zh-TW"/>
              <a:t>以軟硬體整合提供用戶良好的服務體驗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/>
          <p:nvPr/>
        </p:nvSpPr>
        <p:spPr>
          <a:xfrm>
            <a:off x="468313" y="2927350"/>
            <a:ext cx="5256212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1" i="0" sz="4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0" name="Google Shape;120;p15"/>
          <p:cNvSpPr txBox="1"/>
          <p:nvPr>
            <p:ph type="title"/>
          </p:nvPr>
        </p:nvSpPr>
        <p:spPr>
          <a:xfrm>
            <a:off x="755576" y="197542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icrosoft JhengHei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壹、公司概況</a:t>
            </a:r>
            <a:endParaRPr sz="4000"/>
          </a:p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一</a:t>
            </a:r>
            <a:r>
              <a:rPr lang="zh-TW"/>
              <a:t>、營運策略</a:t>
            </a:r>
            <a:endParaRPr/>
          </a:p>
        </p:txBody>
      </p:sp>
      <p:sp>
        <p:nvSpPr>
          <p:cNvPr id="336" name="Google Shape;336;p42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338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/>
              <a:t>拓展</a:t>
            </a:r>
            <a:r>
              <a:rPr lang="zh-TW"/>
              <a:t>銷售管道：</a:t>
            </a:r>
            <a:endParaRPr/>
          </a:p>
          <a:p>
            <a:pPr indent="-312419" lvl="1" marL="74295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zh-TW"/>
              <a:t>電子商務</a:t>
            </a:r>
            <a:r>
              <a:rPr lang="zh-TW"/>
              <a:t>平台</a:t>
            </a:r>
            <a:r>
              <a:rPr lang="zh-TW"/>
              <a:t>：Amazon、Shopify、大型電商平台</a:t>
            </a:r>
            <a:endParaRPr/>
          </a:p>
          <a:p>
            <a:pPr indent="-3733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zh-TW"/>
              <a:t>強化</a:t>
            </a:r>
            <a:r>
              <a:rPr lang="zh-TW"/>
              <a:t>數位行銷：</a:t>
            </a:r>
            <a:endParaRPr/>
          </a:p>
          <a:p>
            <a:pPr indent="-312419" lvl="1" marL="74295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zh-TW"/>
              <a:t>Facebook, Google, Amazon</a:t>
            </a:r>
            <a:endParaRPr/>
          </a:p>
          <a:p>
            <a:pPr indent="-251460" lvl="2" marL="1143000" rtl="0" algn="l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/>
              <a:t>多管道經營建立品牌影響力，建立行銷漏斗交互搭配開發潛在客戶。</a:t>
            </a:r>
            <a:endParaRPr/>
          </a:p>
          <a:p>
            <a:pPr indent="-251460" lvl="2" marL="1143000" rtl="0" algn="l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/>
              <a:t>在銷售旺季時提升行銷費用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</a:t>
            </a:r>
            <a:r>
              <a:rPr lang="zh-TW"/>
              <a:t>、產品發展</a:t>
            </a:r>
            <a:endParaRPr/>
          </a:p>
        </p:txBody>
      </p:sp>
      <p:sp>
        <p:nvSpPr>
          <p:cNvPr id="342" name="Google Shape;342;p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2766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zh-TW"/>
              <a:t>線上3D導覽</a:t>
            </a:r>
            <a:endParaRPr/>
          </a:p>
          <a:p>
            <a:pPr indent="-278764" lvl="2" marL="11430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6666"/>
              <a:buChar char="■"/>
            </a:pPr>
            <a:r>
              <a:rPr lang="zh-TW"/>
              <a:t>DIY及攝影師媒合方案：</a:t>
            </a:r>
            <a:r>
              <a:rPr lang="zh-TW"/>
              <a:t>因持續升息，房市比起過去兩年低迷，房仲需花費較多精力在房子行銷，因此提升Asteroom 3D Tour 的使用。</a:t>
            </a:r>
            <a:endParaRPr/>
          </a:p>
          <a:p>
            <a:pPr indent="-278764" lvl="2" marL="11430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6666"/>
              <a:buChar char="■"/>
            </a:pPr>
            <a:r>
              <a:rPr lang="zh-TW"/>
              <a:t>鑑價方案：以聯邦政府推動鑑價現代化為主，從房貸融資開始將逐步開放運用的領域；但會遭遇傳統鑑價的競爭以及市場競爭者，但仍屬藍海市場。</a:t>
            </a:r>
            <a:endParaRPr/>
          </a:p>
          <a:p>
            <a:pPr indent="-278764" lvl="2" marL="11430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16666"/>
              <a:buChar char="■"/>
            </a:pPr>
            <a:r>
              <a:rPr lang="zh-TW"/>
              <a:t>目前以美國及台灣市場為主，未來會拓展至其他國家。</a:t>
            </a:r>
            <a:endParaRPr/>
          </a:p>
          <a:p>
            <a:pPr indent="0" lvl="0" marL="11430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74295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74295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二</a:t>
            </a:r>
            <a:r>
              <a:rPr lang="zh-TW"/>
              <a:t>、產品發展</a:t>
            </a:r>
            <a:endParaRPr/>
          </a:p>
        </p:txBody>
      </p:sp>
      <p:sp>
        <p:nvSpPr>
          <p:cNvPr id="349" name="Google Shape;349;p4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8140" lvl="0" marL="342900" rtl="0" algn="l">
              <a:spcBef>
                <a:spcPts val="592"/>
              </a:spcBef>
              <a:spcAft>
                <a:spcPts val="0"/>
              </a:spcAft>
              <a:buSzPts val="3200"/>
              <a:buChar char="●"/>
            </a:pPr>
            <a:r>
              <a:rPr lang="zh-TW"/>
              <a:t>教育雲</a:t>
            </a:r>
            <a:endParaRPr/>
          </a:p>
          <a:p>
            <a:pPr indent="-299085" lvl="1" marL="742950" rtl="0" algn="l">
              <a:spcBef>
                <a:spcPts val="518"/>
              </a:spcBef>
              <a:spcAft>
                <a:spcPts val="0"/>
              </a:spcAft>
              <a:buSzPts val="2800"/>
              <a:buChar char="○"/>
            </a:pPr>
            <a:r>
              <a:rPr lang="zh-TW"/>
              <a:t>整合手寫辨識、光學辨識搭配人機介面</a:t>
            </a:r>
            <a:endParaRPr/>
          </a:p>
          <a:p>
            <a:pPr indent="-240030" lvl="2" marL="1143000" rtl="0" algn="l">
              <a:spcBef>
                <a:spcPts val="444"/>
              </a:spcBef>
              <a:spcAft>
                <a:spcPts val="0"/>
              </a:spcAft>
              <a:buSzPts val="2400"/>
              <a:buChar char="■"/>
            </a:pPr>
            <a:r>
              <a:rPr lang="zh-TW"/>
              <a:t>ScanCloud：搭配蒙恬掃譯筆 Wi-Fi 讓資料輸入、文件朗讀和教材製作更為簡便，搭配線上HTML編輯器且可以直接存成Docuink可應用的PDF。</a:t>
            </a:r>
            <a:endParaRPr/>
          </a:p>
          <a:p>
            <a:pPr indent="-240030" lvl="2" marL="1143000" rtl="0" algn="l">
              <a:spcBef>
                <a:spcPts val="444"/>
              </a:spcBef>
              <a:spcAft>
                <a:spcPts val="0"/>
              </a:spcAft>
              <a:buSzPts val="2400"/>
              <a:buChar char="■"/>
            </a:pPr>
            <a:r>
              <a:rPr lang="zh-TW"/>
              <a:t>Docuink: 將PDF文件上傳到平台並分享，允許多人協作進行手寫批註。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</a:t>
            </a:r>
            <a:r>
              <a:rPr lang="zh-TW"/>
              <a:t>、</a:t>
            </a:r>
            <a:r>
              <a:rPr lang="zh-TW"/>
              <a:t>產品發展</a:t>
            </a:r>
            <a:endParaRPr/>
          </a:p>
        </p:txBody>
      </p:sp>
      <p:sp>
        <p:nvSpPr>
          <p:cNvPr id="356" name="Google Shape;356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81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zh-TW"/>
              <a:t>BreezySign好好簽</a:t>
            </a:r>
            <a:endParaRPr/>
          </a:p>
          <a:p>
            <a:pPr indent="-317500" lvl="2" marL="1143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</a:pPr>
            <a:r>
              <a:rPr lang="zh-TW"/>
              <a:t>整合電子簽章與合約管理，從「數位簽署」、「簽名到期通知」、到「合約自動歸檔」，一次提供數位合約管理所需服務，建構企業端智慧管理系統，統一控管簽署合約，降低運營成本。</a:t>
            </a:r>
            <a:endParaRPr/>
          </a:p>
          <a:p>
            <a:pPr indent="-317500" lvl="2" marL="1143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■"/>
            </a:pPr>
            <a:r>
              <a:rPr lang="zh-TW"/>
              <a:t>提供API給提供</a:t>
            </a:r>
            <a:r>
              <a:rPr lang="zh-TW">
                <a:solidFill>
                  <a:srgbClr val="202122"/>
                </a:solidFill>
                <a:highlight>
                  <a:srgbClr val="FFFFFF"/>
                </a:highlight>
              </a:rPr>
              <a:t>商業流程管理(BPM)服務的公司整合</a:t>
            </a:r>
            <a:endParaRPr/>
          </a:p>
          <a:p>
            <a:pPr indent="0" lvl="0" marL="7429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21284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2" name="Google Shape;362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zh-TW" sz="6000"/>
              <a:t>報告完畢！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一、公司簡介</a:t>
            </a:r>
            <a:endParaRPr/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1991年成立蒙恬科技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200</a:t>
            </a:r>
            <a:r>
              <a:rPr lang="zh-TW" sz="2800"/>
              <a:t>2</a:t>
            </a:r>
            <a:r>
              <a:rPr lang="zh-TW" sz="2800">
                <a:latin typeface="Arial"/>
                <a:ea typeface="Arial"/>
                <a:cs typeface="Arial"/>
                <a:sym typeface="Arial"/>
              </a:rPr>
              <a:t>年</a:t>
            </a:r>
            <a:r>
              <a:rPr lang="zh-TW" sz="2800"/>
              <a:t>股票於櫃檯買賣中心掛牌交易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2017開發360度環景導覽平台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2018開發線上心理課程諮商媒合平台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2019年設立 Asteroom 子公司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2020年逍遙心理諮商所成立並取得通訊諮商資格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2021年推出WorldCard Cloud蒙恬名片雲訂閱版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 sz="2800">
                <a:latin typeface="Arial"/>
                <a:ea typeface="Arial"/>
                <a:cs typeface="Arial"/>
                <a:sym typeface="Arial"/>
              </a:rPr>
              <a:t>2022年Asteroom成為房地美認證的遠距鑑價服務商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二、主要產品</a:t>
            </a:r>
            <a:endParaRPr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 sz="2800"/>
              <a:t>零售產品:</a:t>
            </a:r>
            <a:endParaRPr sz="2800"/>
          </a:p>
          <a:p>
            <a:pPr indent="-3797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 sz="2800"/>
              <a:t>蒙恬筆、小蒙恬</a:t>
            </a:r>
            <a:r>
              <a:rPr lang="zh-TW"/>
              <a:t>系列</a:t>
            </a:r>
            <a:endParaRPr sz="2800"/>
          </a:p>
          <a:p>
            <a:pPr indent="-3797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 sz="2800"/>
              <a:t>蒙恬遠距通</a:t>
            </a:r>
            <a:r>
              <a:rPr lang="zh-TW"/>
              <a:t>系列</a:t>
            </a:r>
            <a:endParaRPr sz="2800"/>
          </a:p>
          <a:p>
            <a:pPr indent="-3797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 sz="2800"/>
              <a:t>蒙恬掃譯筆</a:t>
            </a:r>
            <a:r>
              <a:rPr lang="zh-TW"/>
              <a:t>系列</a:t>
            </a:r>
            <a:endParaRPr sz="2800"/>
          </a:p>
          <a:p>
            <a:pPr indent="-3797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 sz="2800"/>
              <a:t>蒙恬名片王</a:t>
            </a:r>
            <a:r>
              <a:rPr lang="zh-TW"/>
              <a:t>系列</a:t>
            </a:r>
            <a:endParaRPr sz="2800"/>
          </a:p>
          <a:p>
            <a:pPr indent="-48768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zh-TW" sz="2800"/>
              <a:t>企業解決方案:</a:t>
            </a:r>
            <a:endParaRPr sz="2800"/>
          </a:p>
          <a:p>
            <a:pPr indent="-513080" lvl="1" marL="9906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zh-TW" sz="2800"/>
              <a:t>電子簽名板</a:t>
            </a:r>
            <a:endParaRPr sz="2800"/>
          </a:p>
          <a:p>
            <a:pPr indent="-513080" lvl="1" marL="9906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 sz="2800"/>
              <a:t>蒙恬名片雲團隊版</a:t>
            </a:r>
            <a:endParaRPr sz="2800"/>
          </a:p>
          <a:p>
            <a:pPr indent="-513080" lvl="1" marL="9906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 sz="2800"/>
              <a:t>技術授權方案(手寫辨識/名片辨識/身分證辨識/OCR)</a:t>
            </a:r>
            <a:endParaRPr sz="2800"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 sz="2800">
                <a:highlight>
                  <a:srgbClr val="FFFFFF"/>
                </a:highlight>
              </a:rPr>
              <a:t>軟體即服務(</a:t>
            </a:r>
            <a:r>
              <a:rPr lang="zh-TW" sz="2800"/>
              <a:t>SaaS):</a:t>
            </a:r>
            <a:endParaRPr sz="2800"/>
          </a:p>
          <a:p>
            <a:pPr indent="-421129" lvl="1" marL="899999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 sz="2800"/>
              <a:t>蒙恬名片王雲端訂閱版</a:t>
            </a:r>
            <a:endParaRPr/>
          </a:p>
          <a:p>
            <a:pPr indent="-421129" lvl="1" marL="899999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 sz="2800">
                <a:latin typeface="Arimo"/>
                <a:ea typeface="Arimo"/>
                <a:cs typeface="Arimo"/>
                <a:sym typeface="Arimo"/>
              </a:rPr>
              <a:t>Asteroom 3D</a:t>
            </a:r>
            <a:r>
              <a:rPr lang="zh-TW" sz="2800"/>
              <a:t>實境導覽平台</a:t>
            </a:r>
            <a:endParaRPr/>
          </a:p>
          <a:p>
            <a:pPr indent="-421129" lvl="1" marL="899999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 sz="2800"/>
              <a:t>逍遙心理線上諮詢平台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683568" y="221094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TW"/>
              <a:t>貳、營運概況</a:t>
            </a:r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一、業務發展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2019年開展</a:t>
            </a:r>
            <a:r>
              <a:rPr b="1" lang="zh-TW" u="sng"/>
              <a:t>軟體即服務</a:t>
            </a:r>
            <a:r>
              <a:rPr lang="zh-TW"/>
              <a:t>解決方案，因為</a:t>
            </a:r>
            <a:endParaRPr sz="1700">
              <a:solidFill>
                <a:srgbClr val="474747"/>
              </a:solidFill>
              <a:highlight>
                <a:srgbClr val="FFFFFF"/>
              </a:highlight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>
                <a:highlight>
                  <a:srgbClr val="FFFFFF"/>
                </a:highlight>
              </a:rPr>
              <a:t>隨著行動通訊的普及帶動網路科技加速發展，使軟體開發轉向軟體即服務(SaaS)發展</a:t>
            </a:r>
            <a:endParaRPr sz="2000">
              <a:highlight>
                <a:srgbClr val="FFFFFF"/>
              </a:highlight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/>
              <a:t>雲端技術已是重要的發展趨勢也是熱門技術，具備「快速運算」、「隨時存取」，以及「不占本機空間」的優勢</a:t>
            </a:r>
            <a:endParaRPr sz="2000">
              <a:highlight>
                <a:srgbClr val="FFFFFF"/>
              </a:highlight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>
                <a:highlight>
                  <a:srgbClr val="FFFFFF"/>
                </a:highlight>
              </a:rPr>
              <a:t>因社交網絡服務的普遍，軟體即服務的應用(SaaS)提供讓用戶協作並分享信息成為風潮</a:t>
            </a:r>
            <a:endParaRPr sz="2000">
              <a:highlight>
                <a:srgbClr val="FFFFFF"/>
              </a:highlight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>
                <a:highlight>
                  <a:srgbClr val="FFFFFF"/>
                </a:highlight>
              </a:rPr>
              <a:t>因共享經濟與網路平台的經營，使網路媒合服務成為新的趨勢</a:t>
            </a:r>
            <a:endParaRPr sz="2000">
              <a:highlight>
                <a:srgbClr val="FFFFFF"/>
              </a:highlight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>
                <a:highlight>
                  <a:srgbClr val="FFFFFF"/>
                </a:highlight>
              </a:rPr>
              <a:t>加上AR/VR的潮流，使得3D技術成為顯學</a:t>
            </a:r>
            <a:endParaRPr sz="2000">
              <a:highlight>
                <a:srgbClr val="FFFFFF"/>
              </a:highlight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sz="2000">
                <a:highlight>
                  <a:srgbClr val="FFFFFF"/>
                </a:highlight>
              </a:rPr>
              <a:t>環保意識強化及新冠肺炎的影響，加速遠距工作及無紙化</a:t>
            </a:r>
            <a:endParaRPr sz="3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一、業務發展</a:t>
            </a:r>
            <a:endParaRPr/>
          </a:p>
        </p:txBody>
      </p:sp>
      <p:sp>
        <p:nvSpPr>
          <p:cNvPr id="152" name="Google Shape;152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zh-TW" sz="2400"/>
              <a:t>蒙恬累積的技術和資源：</a:t>
            </a:r>
            <a:endParaRPr sz="2400"/>
          </a:p>
          <a:p>
            <a:pPr indent="-312419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zh-TW" sz="2400"/>
              <a:t>具備在多元平台上開發應用軟體(AP)經驗</a:t>
            </a:r>
            <a:endParaRPr sz="2400"/>
          </a:p>
          <a:p>
            <a:pPr indent="-312419" lvl="1" marL="742950" rtl="0" algn="l">
              <a:spcBef>
                <a:spcPts val="480"/>
              </a:spcBef>
              <a:spcAft>
                <a:spcPts val="0"/>
              </a:spcAft>
              <a:buSzPct val="100000"/>
              <a:buChar char="○"/>
            </a:pPr>
            <a:r>
              <a:rPr lang="zh-TW" sz="2400"/>
              <a:t>軟體、硬體整合能力與經驗</a:t>
            </a:r>
            <a:endParaRPr sz="2400"/>
          </a:p>
          <a:p>
            <a:pPr indent="-312419" lvl="1" marL="742950" rtl="0" algn="l">
              <a:spcBef>
                <a:spcPts val="480"/>
              </a:spcBef>
              <a:spcAft>
                <a:spcPts val="0"/>
              </a:spcAft>
              <a:buSzPct val="100000"/>
              <a:buChar char="○"/>
            </a:pPr>
            <a:r>
              <a:rPr lang="zh-TW" sz="2400"/>
              <a:t>精進各種AI演算法開發與應用能力</a:t>
            </a:r>
            <a:endParaRPr sz="2400"/>
          </a:p>
          <a:p>
            <a:pPr indent="-312419" lvl="1" marL="742950" rtl="0" algn="l">
              <a:spcBef>
                <a:spcPts val="480"/>
              </a:spcBef>
              <a:spcAft>
                <a:spcPts val="0"/>
              </a:spcAft>
              <a:buSzPct val="100000"/>
              <a:buChar char="○"/>
            </a:pPr>
            <a:r>
              <a:rPr lang="zh-TW" sz="2400"/>
              <a:t>與眾多系統整合商的合作開發經驗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9570" lvl="0" marL="342900" rtl="0" algn="l">
              <a:spcBef>
                <a:spcPts val="480"/>
              </a:spcBef>
              <a:spcAft>
                <a:spcPts val="0"/>
              </a:spcAft>
              <a:buSzPct val="100000"/>
              <a:buChar char="●"/>
            </a:pPr>
            <a:r>
              <a:rPr b="1" lang="zh-TW" sz="2400"/>
              <a:t>從單機版的軟體走向雲端服務</a:t>
            </a:r>
            <a:r>
              <a:rPr lang="zh-TW" sz="2400"/>
              <a:t>，發展了各種雲端服務的軟硬體整合解決方案</a:t>
            </a:r>
            <a:endParaRPr sz="2400"/>
          </a:p>
          <a:p>
            <a:pPr indent="-312419" lvl="1" marL="742950" rtl="0" algn="l">
              <a:spcBef>
                <a:spcPts val="480"/>
              </a:spcBef>
              <a:spcAft>
                <a:spcPts val="0"/>
              </a:spcAft>
              <a:buSzPct val="100000"/>
              <a:buChar char="○"/>
            </a:pPr>
            <a:r>
              <a:rPr lang="zh-TW" sz="2400"/>
              <a:t>雲端名片 – 蒙恬名片王雲端版 WorldCard Cloud</a:t>
            </a:r>
            <a:endParaRPr sz="2400"/>
          </a:p>
          <a:p>
            <a:pPr indent="-312419" lvl="1" marL="742950" rtl="0" algn="l">
              <a:spcBef>
                <a:spcPts val="480"/>
              </a:spcBef>
              <a:spcAft>
                <a:spcPts val="0"/>
              </a:spcAft>
              <a:buSzPct val="100000"/>
              <a:buChar char="○"/>
            </a:pPr>
            <a:r>
              <a:rPr lang="zh-TW" sz="2400"/>
              <a:t>3D實境導覽 – Asteroom</a:t>
            </a:r>
            <a:endParaRPr sz="2400"/>
          </a:p>
          <a:p>
            <a:pPr indent="-312419" lvl="1" marL="742950" rtl="0" algn="l">
              <a:spcBef>
                <a:spcPts val="480"/>
              </a:spcBef>
              <a:spcAft>
                <a:spcPts val="0"/>
              </a:spcAft>
              <a:buSzPct val="100000"/>
              <a:buChar char="○"/>
            </a:pPr>
            <a:r>
              <a:rPr lang="zh-TW" sz="2400"/>
              <a:t>雲端諮詢 – 逍遙心理線上諮詢平台</a:t>
            </a:r>
            <a:endParaRPr sz="2400"/>
          </a:p>
          <a:p>
            <a:pPr indent="-312419" lvl="1" marL="742950" rtl="0" algn="l">
              <a:spcBef>
                <a:spcPts val="480"/>
              </a:spcBef>
              <a:spcAft>
                <a:spcPts val="0"/>
              </a:spcAft>
              <a:buSzPct val="100000"/>
              <a:buChar char="○"/>
            </a:pPr>
            <a:r>
              <a:rPr lang="zh-TW" sz="2400"/>
              <a:t>教育雲 – 遠距通和掃譯筆</a:t>
            </a:r>
            <a:endParaRPr sz="2400"/>
          </a:p>
          <a:p>
            <a:pPr indent="-312419" lvl="1" marL="742950" rtl="0" algn="l">
              <a:spcBef>
                <a:spcPts val="480"/>
              </a:spcBef>
              <a:spcAft>
                <a:spcPts val="0"/>
              </a:spcAft>
              <a:buSzPct val="100000"/>
              <a:buChar char="○"/>
            </a:pPr>
            <a:r>
              <a:rPr lang="zh-TW" sz="2400"/>
              <a:t>雲端簽核 – BreezySign好好簽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TW"/>
              <a:t>二、</a:t>
            </a:r>
            <a:r>
              <a:rPr lang="zh-TW"/>
              <a:t>業務</a:t>
            </a:r>
            <a:r>
              <a:rPr lang="zh-TW"/>
              <a:t>內容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●"/>
            </a:pPr>
            <a:r>
              <a:rPr lang="zh-TW" sz="3100"/>
              <a:t>雲端名片 – WorldCard Cloud</a:t>
            </a:r>
            <a:endParaRPr sz="3100"/>
          </a:p>
          <a:p>
            <a:pPr indent="-2794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zh-TW" sz="2700"/>
              <a:t>名片王改為訂閱制</a:t>
            </a:r>
            <a:endParaRPr sz="2700"/>
          </a:p>
          <a:p>
            <a:pPr indent="-22225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zh-TW" sz="2300"/>
              <a:t>目標客群：商務人士</a:t>
            </a:r>
            <a:endParaRPr sz="2300"/>
          </a:p>
          <a:p>
            <a:pPr indent="-22225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zh-TW" sz="2300"/>
              <a:t>功能：名片資料可透過雲端系統在手機和電腦上同步更新；支援Outlook、Excel等資料匯入匯出；也與Office 365、Salesforce 整合</a:t>
            </a:r>
            <a:endParaRPr sz="2300"/>
          </a:p>
          <a:p>
            <a:pPr indent="-22225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zh-TW" sz="2300"/>
              <a:t>技術：掃描辨識</a:t>
            </a:r>
            <a:endParaRPr sz="2300"/>
          </a:p>
          <a:p>
            <a:pPr indent="-22225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Char char="■"/>
            </a:pPr>
            <a:r>
              <a:rPr lang="zh-TW" sz="2300"/>
              <a:t>有個人版和團隊版</a:t>
            </a:r>
            <a:endParaRPr sz="23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